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9"/>
  </p:notesMasterIdLst>
  <p:sldIdLst>
    <p:sldId id="256" r:id="rId2"/>
    <p:sldId id="337" r:id="rId3"/>
    <p:sldId id="415" r:id="rId4"/>
    <p:sldId id="414" r:id="rId5"/>
    <p:sldId id="259" r:id="rId6"/>
    <p:sldId id="261" r:id="rId7"/>
    <p:sldId id="339" r:id="rId8"/>
    <p:sldId id="416" r:id="rId9"/>
    <p:sldId id="417" r:id="rId10"/>
    <p:sldId id="290" r:id="rId11"/>
    <p:sldId id="418" r:id="rId12"/>
    <p:sldId id="340" r:id="rId13"/>
    <p:sldId id="440" r:id="rId14"/>
    <p:sldId id="443" r:id="rId15"/>
    <p:sldId id="444" r:id="rId16"/>
    <p:sldId id="445" r:id="rId17"/>
    <p:sldId id="450" r:id="rId18"/>
    <p:sldId id="451" r:id="rId19"/>
    <p:sldId id="454" r:id="rId20"/>
    <p:sldId id="455" r:id="rId21"/>
    <p:sldId id="457" r:id="rId22"/>
    <p:sldId id="458" r:id="rId23"/>
    <p:sldId id="460" r:id="rId24"/>
    <p:sldId id="462" r:id="rId25"/>
    <p:sldId id="463" r:id="rId26"/>
    <p:sldId id="464" r:id="rId27"/>
    <p:sldId id="465" r:id="rId28"/>
    <p:sldId id="466" r:id="rId29"/>
    <p:sldId id="467" r:id="rId30"/>
    <p:sldId id="473" r:id="rId31"/>
    <p:sldId id="475" r:id="rId32"/>
    <p:sldId id="468" r:id="rId33"/>
    <p:sldId id="469" r:id="rId34"/>
    <p:sldId id="470" r:id="rId35"/>
    <p:sldId id="471" r:id="rId36"/>
    <p:sldId id="472" r:id="rId37"/>
    <p:sldId id="474" r:id="rId38"/>
  </p:sldIdLst>
  <p:sldSz cx="9144000" cy="5143500" type="screen16x9"/>
  <p:notesSz cx="6858000" cy="9144000"/>
  <p:embeddedFontLst>
    <p:embeddedFont>
      <p:font typeface="Arvo" panose="020B0604020202020204" charset="0"/>
      <p:regular r:id="rId40"/>
      <p:bold r:id="rId41"/>
      <p:italic r:id="rId42"/>
      <p:boldItalic r:id="rId43"/>
    </p:embeddedFont>
    <p:embeddedFont>
      <p:font typeface="Roboto Condensed" panose="020B0604020202020204" charset="0"/>
      <p:regular r:id="rId44"/>
      <p:bold r:id="rId45"/>
      <p:italic r:id="rId46"/>
      <p:boldItalic r:id="rId47"/>
    </p:embeddedFont>
    <p:embeddedFont>
      <p:font typeface="Roboto Condensed Light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6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Topics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MX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Research</c:v>
                </c:pt>
                <c:pt idx="1">
                  <c:v>Family</c:v>
                </c:pt>
                <c:pt idx="2">
                  <c:v>Promotions</c:v>
                </c:pt>
                <c:pt idx="3">
                  <c:v>Classes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60</c:v>
                </c:pt>
                <c:pt idx="1">
                  <c:v>15</c:v>
                </c:pt>
                <c:pt idx="2">
                  <c:v>5</c:v>
                </c:pt>
                <c:pt idx="3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3E0-4AA9-B223-FDD44FA404A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64893960"/>
        <c:axId val="564892000"/>
      </c:barChart>
      <c:catAx>
        <c:axId val="564893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64892000"/>
        <c:crosses val="autoZero"/>
        <c:auto val="1"/>
        <c:lblAlgn val="ctr"/>
        <c:lblOffset val="100"/>
        <c:noMultiLvlLbl val="0"/>
      </c:catAx>
      <c:valAx>
        <c:axId val="564892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MX"/>
          </a:p>
        </c:txPr>
        <c:crossAx val="56489396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MX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32106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38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aOB-ErYq6Y&amp;t=11s" TargetMode="External"/><Relationship Id="rId2" Type="http://schemas.openxmlformats.org/officeDocument/2006/relationships/hyperlink" Target="https://www.youtube.com/watch?v=AR3hY9iB5-I" TargetMode="Externa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people/karpathy/tsnejs/" TargetMode="External"/><Relationship Id="rId2" Type="http://schemas.openxmlformats.org/officeDocument/2006/relationships/hyperlink" Target="http://everynoise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Haciendo que las computadoras piensen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0" dirty="0"/>
              <a:t>A breakthrough in machine learning would be worth ten </a:t>
            </a:r>
            <a:r>
              <a:rPr lang="en-US" i="0" dirty="0" err="1"/>
              <a:t>Microsofts</a:t>
            </a:r>
            <a:r>
              <a:rPr lang="en-US" i="0" dirty="0" smtClean="0"/>
              <a:t>.</a:t>
            </a:r>
          </a:p>
          <a:p>
            <a:pPr marL="38100" indent="0">
              <a:buNone/>
            </a:pPr>
            <a:r>
              <a:rPr lang="en-US" i="0" dirty="0" smtClean="0"/>
              <a:t> </a:t>
            </a:r>
            <a:r>
              <a:rPr lang="en-US" i="0" dirty="0"/>
              <a:t>- Bill Gates</a:t>
            </a:r>
            <a:r>
              <a:rPr lang="en-US" dirty="0"/>
              <a:t/>
            </a:r>
            <a:br>
              <a:rPr lang="en-US" dirty="0"/>
            </a:b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5338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del </a:t>
            </a:r>
            <a:r>
              <a:rPr lang="en-US" dirty="0" err="1" smtClean="0"/>
              <a:t>Dato</a:t>
            </a:r>
            <a:endParaRPr lang="en-US" dirty="0" smtClean="0"/>
          </a:p>
          <a:p>
            <a:endParaRPr lang="en-US" sz="2100" dirty="0"/>
          </a:p>
          <a:p>
            <a:r>
              <a:rPr lang="en-US" sz="2100" dirty="0" err="1" smtClean="0"/>
              <a:t>Gobierno</a:t>
            </a:r>
            <a:r>
              <a:rPr lang="en-US" sz="2100" dirty="0" smtClean="0"/>
              <a:t> de </a:t>
            </a:r>
            <a:r>
              <a:rPr lang="en-US" sz="2100" dirty="0" err="1" smtClean="0"/>
              <a:t>Datos</a:t>
            </a: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s-MX" sz="2800" dirty="0" smtClean="0"/>
              <a:t>Primera Revolución Industrial</a:t>
            </a:r>
          </a:p>
          <a:p>
            <a:pPr lvl="1"/>
            <a:r>
              <a:rPr lang="es-MX" sz="2400" dirty="0" smtClean="0"/>
              <a:t>1760:1820, Máquina de vapor, fábricas</a:t>
            </a:r>
          </a:p>
          <a:p>
            <a:r>
              <a:rPr lang="es-MX" sz="2800" dirty="0" smtClean="0"/>
              <a:t>Segunda Revolución Industrial</a:t>
            </a:r>
          </a:p>
          <a:p>
            <a:pPr lvl="1"/>
            <a:r>
              <a:rPr lang="es-MX" sz="2400" dirty="0" smtClean="0"/>
              <a:t>1900, Línea de producción, electricidad</a:t>
            </a:r>
          </a:p>
          <a:p>
            <a:r>
              <a:rPr lang="es-MX" sz="2800" dirty="0" smtClean="0"/>
              <a:t>Tercera Revolución Industrial</a:t>
            </a:r>
          </a:p>
          <a:p>
            <a:pPr lvl="1"/>
            <a:r>
              <a:rPr lang="es-MX" sz="2400" dirty="0" smtClean="0"/>
              <a:t>1980: 2000, Internet, Computación</a:t>
            </a:r>
          </a:p>
        </p:txBody>
      </p:sp>
    </p:spTree>
    <p:extLst>
      <p:ext uri="{BB962C8B-B14F-4D97-AF65-F5344CB8AC3E}">
        <p14:creationId xmlns:p14="http://schemas.microsoft.com/office/powerpoint/2010/main" val="5947845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68288"/>
            <a:ext cx="5041900" cy="349250"/>
          </a:xfrm>
        </p:spPr>
        <p:txBody>
          <a:bodyPr/>
          <a:lstStyle/>
          <a:p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284288" y="1200150"/>
            <a:ext cx="7859712" cy="793037"/>
          </a:xfrm>
        </p:spPr>
        <p:txBody>
          <a:bodyPr/>
          <a:lstStyle/>
          <a:p>
            <a:r>
              <a:rPr lang="es-MX" dirty="0" smtClean="0"/>
              <a:t>Primera revolución industrial</a:t>
            </a:r>
          </a:p>
          <a:p>
            <a:pPr marL="457200" lvl="1" indent="0">
              <a:buNone/>
            </a:pPr>
            <a:endParaRPr lang="es-MX" dirty="0" smtClean="0"/>
          </a:p>
        </p:txBody>
      </p:sp>
      <p:pic>
        <p:nvPicPr>
          <p:cNvPr id="1026" name="Picture 2" descr="Image result for industrial revolu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737493"/>
            <a:ext cx="4614106" cy="2716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53134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68288"/>
            <a:ext cx="5041900" cy="349250"/>
          </a:xfrm>
        </p:spPr>
        <p:txBody>
          <a:bodyPr/>
          <a:lstStyle/>
          <a:p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284288" y="1200151"/>
            <a:ext cx="7859712" cy="579512"/>
          </a:xfrm>
        </p:spPr>
        <p:txBody>
          <a:bodyPr/>
          <a:lstStyle/>
          <a:p>
            <a:r>
              <a:rPr lang="es-MX" dirty="0" smtClean="0"/>
              <a:t>Segunda revolución industrial</a:t>
            </a:r>
            <a:endParaRPr lang="es-MX" dirty="0"/>
          </a:p>
        </p:txBody>
      </p:sp>
      <p:pic>
        <p:nvPicPr>
          <p:cNvPr id="2050" name="Picture 2" descr="Image result for consumeris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779662"/>
            <a:ext cx="3610372" cy="270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7878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68288"/>
            <a:ext cx="5041900" cy="349250"/>
          </a:xfrm>
        </p:spPr>
        <p:txBody>
          <a:bodyPr/>
          <a:lstStyle/>
          <a:p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284288" y="1200151"/>
            <a:ext cx="7859712" cy="382070"/>
          </a:xfrm>
        </p:spPr>
        <p:txBody>
          <a:bodyPr/>
          <a:lstStyle/>
          <a:p>
            <a:r>
              <a:rPr lang="es-MX" dirty="0" smtClean="0"/>
              <a:t>Tercera revolución industrial</a:t>
            </a:r>
            <a:endParaRPr lang="es-MX" dirty="0"/>
          </a:p>
        </p:txBody>
      </p:sp>
      <p:pic>
        <p:nvPicPr>
          <p:cNvPr id="3074" name="Picture 2" descr="Image result for iph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899728"/>
            <a:ext cx="3338463" cy="2224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69962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68288"/>
            <a:ext cx="5041900" cy="349250"/>
          </a:xfrm>
        </p:spPr>
        <p:txBody>
          <a:bodyPr/>
          <a:lstStyle/>
          <a:p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3" name="Marcador de contenido 2"/>
          <p:cNvSpPr>
            <a:spLocks noGrp="1"/>
          </p:cNvSpPr>
          <p:nvPr>
            <p:ph idx="4294967295"/>
          </p:nvPr>
        </p:nvSpPr>
        <p:spPr>
          <a:xfrm>
            <a:off x="1284288" y="1200150"/>
            <a:ext cx="7859712" cy="3394075"/>
          </a:xfrm>
        </p:spPr>
        <p:txBody>
          <a:bodyPr/>
          <a:lstStyle/>
          <a:p>
            <a:r>
              <a:rPr lang="es-MX" sz="3200" dirty="0" smtClean="0"/>
              <a:t>¿</a:t>
            </a:r>
            <a:r>
              <a:rPr lang="es-MX" sz="3200" dirty="0" smtClean="0"/>
              <a:t>Y la cuarta revolución industrial?</a:t>
            </a:r>
            <a:endParaRPr lang="es-MX" sz="3200" dirty="0"/>
          </a:p>
        </p:txBody>
      </p:sp>
    </p:spTree>
    <p:extLst>
      <p:ext uri="{BB962C8B-B14F-4D97-AF65-F5344CB8AC3E}">
        <p14:creationId xmlns:p14="http://schemas.microsoft.com/office/powerpoint/2010/main" val="3145361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68288"/>
            <a:ext cx="5041900" cy="349250"/>
          </a:xfrm>
        </p:spPr>
        <p:txBody>
          <a:bodyPr/>
          <a:lstStyle/>
          <a:p>
            <a:r>
              <a:rPr lang="es-MX" dirty="0" smtClean="0"/>
              <a:t>Introducción</a:t>
            </a:r>
            <a:endParaRPr lang="es-MX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43832"/>
            <a:ext cx="4135933" cy="215526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9691" y="2090544"/>
            <a:ext cx="3141096" cy="1659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5240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644922"/>
            <a:ext cx="5041900" cy="349250"/>
          </a:xfrm>
        </p:spPr>
        <p:txBody>
          <a:bodyPr/>
          <a:lstStyle/>
          <a:p>
            <a:r>
              <a:rPr lang="es-MX" dirty="0" smtClean="0">
                <a:solidFill>
                  <a:srgbClr val="FF0000"/>
                </a:solidFill>
              </a:rPr>
              <a:t>Machine </a:t>
            </a:r>
            <a:r>
              <a:rPr lang="es-MX" dirty="0" err="1" smtClean="0">
                <a:solidFill>
                  <a:srgbClr val="FF0000"/>
                </a:solidFill>
              </a:rPr>
              <a:t>Learning</a:t>
            </a:r>
            <a:r>
              <a:rPr lang="es-MX" dirty="0" smtClean="0">
                <a:solidFill>
                  <a:srgbClr val="FF0000"/>
                </a:solidFill>
              </a:rPr>
              <a:t> </a:t>
            </a:r>
            <a:endParaRPr lang="es-MX" dirty="0">
              <a:solidFill>
                <a:srgbClr val="FF0000"/>
              </a:solidFill>
            </a:endParaRPr>
          </a:p>
        </p:txBody>
      </p:sp>
      <p:pic>
        <p:nvPicPr>
          <p:cNvPr id="9218" name="Picture 2" descr="https://cdn-images-1.medium.com/max/1400/1*uHiRVa1rNCnEgnh78NVY1g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260" y="994172"/>
            <a:ext cx="6335128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58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Qué ha pasado en el mundo de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idx="4294967295"/>
          </p:nvPr>
        </p:nvSpPr>
        <p:spPr>
          <a:xfrm>
            <a:off x="0" y="268288"/>
            <a:ext cx="5041900" cy="349250"/>
          </a:xfrm>
        </p:spPr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pic>
        <p:nvPicPr>
          <p:cNvPr id="10244" name="Picture 4" descr="Image result for AI investment senti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778024"/>
            <a:ext cx="4896544" cy="374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520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DED273-8C35-400E-820D-C51D96527F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22313"/>
            <a:ext cx="2620963" cy="3698875"/>
          </a:xfrm>
        </p:spPr>
        <p:txBody>
          <a:bodyPr>
            <a:normAutofit/>
          </a:bodyPr>
          <a:lstStyle/>
          <a:p>
            <a:pPr algn="r"/>
            <a:r>
              <a:rPr lang="es-MX">
                <a:solidFill>
                  <a:schemeClr val="accent1"/>
                </a:solidFill>
              </a:rPr>
              <a:t>Que es Machine Learning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67434D-7678-43F0-B414-C582148727C2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2994400" y="722312"/>
            <a:ext cx="4783137" cy="3698875"/>
          </a:xfrm>
        </p:spPr>
        <p:txBody>
          <a:bodyPr anchor="ctr">
            <a:normAutofit fontScale="85000" lnSpcReduction="20000"/>
          </a:bodyPr>
          <a:lstStyle/>
          <a:p>
            <a:pPr lvl="1"/>
            <a:r>
              <a:rPr lang="es-MX" dirty="0"/>
              <a:t>Es el nombre comercial de una rama de Inteligencia Artificial.</a:t>
            </a:r>
          </a:p>
          <a:p>
            <a:pPr lvl="1"/>
            <a:r>
              <a:rPr lang="es-MX" dirty="0"/>
              <a:t>En 1984 aconteció el primer invierno  de la Inteligencia Artificial.</a:t>
            </a:r>
          </a:p>
          <a:p>
            <a:pPr lvl="2"/>
            <a:r>
              <a:rPr lang="es-MX" sz="1800" dirty="0"/>
              <a:t>Se prometieron muchas cosas que no se entregaron</a:t>
            </a:r>
          </a:p>
          <a:p>
            <a:pPr lvl="2"/>
            <a:r>
              <a:rPr lang="es-MX" sz="1800" dirty="0"/>
              <a:t>Faltaban dos cosas:</a:t>
            </a:r>
          </a:p>
          <a:p>
            <a:pPr lvl="3"/>
            <a:r>
              <a:rPr lang="es-MX" sz="1800" dirty="0"/>
              <a:t>Poder de procesamiento</a:t>
            </a:r>
          </a:p>
          <a:p>
            <a:pPr lvl="3"/>
            <a:r>
              <a:rPr lang="es-MX" sz="1800" dirty="0"/>
              <a:t>Datos!</a:t>
            </a:r>
          </a:p>
          <a:p>
            <a:pPr lvl="1"/>
            <a:r>
              <a:rPr lang="es-MX" dirty="0"/>
              <a:t>Se perdió dinero y financiamiento por parte de las instituciones.</a:t>
            </a:r>
            <a:endParaRPr lang="en-US" dirty="0"/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379194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6F442-CBC9-4F96-A7E9-E839494B047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722313"/>
            <a:ext cx="2620963" cy="3698875"/>
          </a:xfrm>
        </p:spPr>
        <p:txBody>
          <a:bodyPr>
            <a:normAutofit/>
          </a:bodyPr>
          <a:lstStyle/>
          <a:p>
            <a:pPr algn="r"/>
            <a:r>
              <a:rPr lang="es-MX">
                <a:solidFill>
                  <a:schemeClr val="accent1"/>
                </a:solidFill>
              </a:rPr>
              <a:t>Que es Machine Learning</a:t>
            </a:r>
            <a:endParaRPr lang="en-US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7E1C0-4FC7-4DE3-9FDF-81668A85E2D6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302625" y="722312"/>
            <a:ext cx="4783137" cy="3698875"/>
          </a:xfrm>
        </p:spPr>
        <p:txBody>
          <a:bodyPr anchor="ctr">
            <a:normAutofit fontScale="92500" lnSpcReduction="20000"/>
          </a:bodyPr>
          <a:lstStyle/>
          <a:p>
            <a:r>
              <a:rPr lang="es-MX" sz="1650" dirty="0"/>
              <a:t>En los 2000, todo mundo contrataba desarrolladores de bases de datos.</a:t>
            </a:r>
          </a:p>
          <a:p>
            <a:pPr lvl="1"/>
            <a:r>
              <a:rPr lang="es-MX" sz="1650" dirty="0"/>
              <a:t>La aparición del </a:t>
            </a:r>
            <a:r>
              <a:rPr lang="es-MX" sz="1650" dirty="0" err="1"/>
              <a:t>developer</a:t>
            </a:r>
            <a:r>
              <a:rPr lang="es-MX" sz="1650" dirty="0"/>
              <a:t> Full </a:t>
            </a:r>
            <a:r>
              <a:rPr lang="es-MX" sz="1650" dirty="0" err="1"/>
              <a:t>Stack</a:t>
            </a:r>
            <a:endParaRPr lang="es-MX" sz="1650" dirty="0"/>
          </a:p>
          <a:p>
            <a:pPr lvl="1"/>
            <a:r>
              <a:rPr lang="es-MX" sz="1650" dirty="0"/>
              <a:t>Una acumulación masiva de datos</a:t>
            </a:r>
          </a:p>
          <a:p>
            <a:r>
              <a:rPr lang="es-MX" sz="1650" dirty="0"/>
              <a:t>La aparición de las redes sociales masivas.</a:t>
            </a:r>
          </a:p>
          <a:p>
            <a:pPr lvl="1"/>
            <a:r>
              <a:rPr lang="es-MX" sz="1650" dirty="0"/>
              <a:t>Facebook tiene alrededor de 2 mil millones de usuarios</a:t>
            </a:r>
          </a:p>
          <a:p>
            <a:pPr lvl="1"/>
            <a:r>
              <a:rPr lang="es-MX" sz="1650" dirty="0"/>
              <a:t>Se generan datos iguales a alrededor de 500, 000, 000 millones de canciones cada día.</a:t>
            </a:r>
          </a:p>
          <a:p>
            <a:pPr lvl="1"/>
            <a:r>
              <a:rPr lang="es-MX" sz="1650" dirty="0"/>
              <a:t>Quien los va categorizar?</a:t>
            </a:r>
          </a:p>
          <a:p>
            <a:r>
              <a:rPr lang="es-MX" sz="1650" dirty="0"/>
              <a:t>De pronto a hay datos de sobra, y el procesamiento también es sustancialmente mayor al que se tenía en 1984.</a:t>
            </a:r>
            <a:endParaRPr lang="en-US" sz="1650" dirty="0"/>
          </a:p>
        </p:txBody>
      </p:sp>
    </p:spTree>
    <p:extLst>
      <p:ext uri="{BB962C8B-B14F-4D97-AF65-F5344CB8AC3E}">
        <p14:creationId xmlns:p14="http://schemas.microsoft.com/office/powerpoint/2010/main" val="10313299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 idx="4294967295"/>
          </p:nvPr>
        </p:nvSpPr>
        <p:spPr>
          <a:xfrm>
            <a:off x="0" y="392907"/>
            <a:ext cx="5492354" cy="765572"/>
          </a:xfrm>
        </p:spPr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pic>
        <p:nvPicPr>
          <p:cNvPr id="4100" name="Picture 4" descr="https://web-assets.domo.com/blog/wp-content/uploads/2017/07/17_domo_data-never-sleeps-5-01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0" t="17944" r="200" b="23460"/>
          <a:stretch/>
        </p:blipFill>
        <p:spPr bwMode="auto">
          <a:xfrm>
            <a:off x="2485683" y="228600"/>
            <a:ext cx="4424705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51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1er </a:t>
            </a:r>
            <a:r>
              <a:rPr lang="en-US" dirty="0" err="1">
                <a:solidFill>
                  <a:srgbClr val="FF0000"/>
                </a:solidFill>
              </a:rPr>
              <a:t>mensaje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191802" y="1810035"/>
            <a:ext cx="6132513" cy="3146425"/>
          </a:xfrm>
        </p:spPr>
        <p:txBody>
          <a:bodyPr>
            <a:normAutofit/>
          </a:bodyPr>
          <a:lstStyle/>
          <a:p>
            <a:pPr lvl="2"/>
            <a:r>
              <a:rPr lang="es-MX" sz="1800" dirty="0"/>
              <a:t>Mafia del poder</a:t>
            </a:r>
            <a:endParaRPr lang="en-US" sz="1800" dirty="0"/>
          </a:p>
          <a:p>
            <a:pPr lvl="2"/>
            <a:r>
              <a:rPr lang="es-MX" sz="1800" dirty="0"/>
              <a:t>Complot</a:t>
            </a:r>
            <a:endParaRPr lang="en-US" sz="1800" dirty="0"/>
          </a:p>
          <a:p>
            <a:pPr lvl="2"/>
            <a:r>
              <a:rPr lang="es-MX" sz="1800" dirty="0"/>
              <a:t>V</a:t>
            </a:r>
            <a:r>
              <a:rPr lang="en-US" sz="1800" dirty="0" err="1"/>
              <a:t>oto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voto</a:t>
            </a:r>
            <a:endParaRPr lang="en-US" sz="1800" dirty="0"/>
          </a:p>
          <a:p>
            <a:pPr lvl="2"/>
            <a:r>
              <a:rPr lang="en-US" sz="1800" dirty="0" err="1"/>
              <a:t>Fraude</a:t>
            </a:r>
            <a:endParaRPr lang="en-US" sz="1800" dirty="0"/>
          </a:p>
          <a:p>
            <a:pPr lvl="2"/>
            <a:r>
              <a:rPr lang="en-US" sz="1800" dirty="0" smtClean="0"/>
              <a:t>México</a:t>
            </a:r>
          </a:p>
          <a:p>
            <a:pPr lvl="2"/>
            <a:r>
              <a:rPr lang="en-US" sz="1800" dirty="0" err="1" smtClean="0"/>
              <a:t>Presidente</a:t>
            </a:r>
            <a:endParaRPr lang="en-US" sz="1800" dirty="0"/>
          </a:p>
          <a:p>
            <a:pPr lvl="2"/>
            <a:endParaRPr lang="en-US" sz="1500" dirty="0"/>
          </a:p>
          <a:p>
            <a:pPr lvl="2"/>
            <a:endParaRPr lang="en-US" sz="1200" dirty="0"/>
          </a:p>
          <a:p>
            <a:pPr lvl="2"/>
            <a:endParaRPr lang="en-US" sz="1200" dirty="0"/>
          </a:p>
          <a:p>
            <a:pPr lvl="1"/>
            <a:endParaRPr lang="en-US" sz="2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43208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2ndo </a:t>
            </a:r>
            <a:r>
              <a:rPr lang="en-US" dirty="0" err="1">
                <a:solidFill>
                  <a:srgbClr val="FF0000"/>
                </a:solidFill>
              </a:rPr>
              <a:t>mensaje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13043" y="1553181"/>
            <a:ext cx="6132513" cy="3146425"/>
          </a:xfrm>
        </p:spPr>
        <p:txBody>
          <a:bodyPr>
            <a:normAutofit/>
          </a:bodyPr>
          <a:lstStyle/>
          <a:p>
            <a:pPr lvl="2"/>
            <a:r>
              <a:rPr lang="es-MX" sz="1800" dirty="0" err="1"/>
              <a:t>Tirititito</a:t>
            </a:r>
            <a:endParaRPr lang="en-US" sz="1800" dirty="0"/>
          </a:p>
          <a:p>
            <a:pPr lvl="2"/>
            <a:r>
              <a:rPr lang="es-MX" sz="1800" dirty="0"/>
              <a:t>Fútbol</a:t>
            </a:r>
            <a:endParaRPr lang="en-US" sz="1800" dirty="0"/>
          </a:p>
          <a:p>
            <a:pPr lvl="2"/>
            <a:r>
              <a:rPr lang="es-MX" sz="1800" dirty="0"/>
              <a:t>Estadio</a:t>
            </a:r>
            <a:endParaRPr lang="en-US" sz="1800" dirty="0"/>
          </a:p>
          <a:p>
            <a:pPr lvl="2"/>
            <a:r>
              <a:rPr lang="en-US" sz="1800" dirty="0"/>
              <a:t>América</a:t>
            </a:r>
          </a:p>
          <a:p>
            <a:pPr lvl="2"/>
            <a:r>
              <a:rPr lang="en-US" sz="1800" dirty="0"/>
              <a:t>México</a:t>
            </a:r>
          </a:p>
          <a:p>
            <a:pPr lvl="2"/>
            <a:endParaRPr lang="en-US" sz="1500" dirty="0"/>
          </a:p>
          <a:p>
            <a:pPr lvl="2"/>
            <a:endParaRPr lang="en-US" sz="1200" dirty="0"/>
          </a:p>
          <a:p>
            <a:pPr lvl="2"/>
            <a:endParaRPr lang="en-US" sz="1200" dirty="0"/>
          </a:p>
          <a:p>
            <a:pPr lvl="1"/>
            <a:endParaRPr lang="en-US" sz="21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5684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12F06-1888-40F4-AC22-BFEF82431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Cómo supieron?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14D65-5D8E-4AFE-9FDC-5A367ED157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/>
            <a:r>
              <a:rPr lang="es-MX" sz="2100" dirty="0"/>
              <a:t>Hay palabras asociadas a cada persona</a:t>
            </a:r>
          </a:p>
          <a:p>
            <a:pPr lvl="1"/>
            <a:endParaRPr lang="es-MX" sz="2100" dirty="0"/>
          </a:p>
          <a:p>
            <a:pPr lvl="1"/>
            <a:r>
              <a:rPr lang="es-MX" sz="2100" dirty="0"/>
              <a:t>Su cerebro hace una correlación entre las palabras y las personas.</a:t>
            </a:r>
          </a:p>
          <a:p>
            <a:pPr lvl="1"/>
            <a:endParaRPr lang="es-MX" sz="2100" dirty="0"/>
          </a:p>
          <a:p>
            <a:pPr lvl="1"/>
            <a:r>
              <a:rPr lang="es-MX" sz="2100" dirty="0"/>
              <a:t>Su cerebro calcula la probabilidad conjunta de las personas y las palabras.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5970511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4C50E-D392-49BD-AA7C-BB7157BC4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Entrenamiento Supervisado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A2E2C0-CC78-49AC-B446-8A91B495BF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s-MX" dirty="0"/>
              <a:t>Set de datos </a:t>
            </a:r>
            <a:r>
              <a:rPr lang="es-MX" b="1" dirty="0"/>
              <a:t>etiquetados</a:t>
            </a:r>
            <a:endParaRPr lang="es-MX" dirty="0"/>
          </a:p>
          <a:p>
            <a:pPr lvl="1"/>
            <a:r>
              <a:rPr lang="es-MX" dirty="0"/>
              <a:t>Set de mail etiquetados como spam/no spam</a:t>
            </a:r>
          </a:p>
          <a:p>
            <a:pPr lvl="1"/>
            <a:r>
              <a:rPr lang="es-MX" dirty="0" err="1"/>
              <a:t>Reviews</a:t>
            </a:r>
            <a:r>
              <a:rPr lang="es-MX" dirty="0"/>
              <a:t> de Amazon</a:t>
            </a:r>
          </a:p>
          <a:p>
            <a:pPr lvl="1"/>
            <a:r>
              <a:rPr lang="es-MX" dirty="0"/>
              <a:t>Status de Facebook</a:t>
            </a:r>
          </a:p>
          <a:p>
            <a:pPr lvl="1"/>
            <a:r>
              <a:rPr lang="es-MX" dirty="0"/>
              <a:t>Volumen de compra/venta de acciones</a:t>
            </a:r>
          </a:p>
          <a:p>
            <a:r>
              <a:rPr lang="es-MX" dirty="0"/>
              <a:t>Algoritmo</a:t>
            </a:r>
          </a:p>
          <a:p>
            <a:pPr lvl="1"/>
            <a:r>
              <a:rPr lang="es-MX" dirty="0"/>
              <a:t>Regresión logística</a:t>
            </a:r>
          </a:p>
          <a:p>
            <a:pPr lvl="1"/>
            <a:r>
              <a:rPr lang="es-MX" dirty="0"/>
              <a:t>Regresión Linear</a:t>
            </a:r>
          </a:p>
          <a:p>
            <a:pPr lvl="1"/>
            <a:r>
              <a:rPr lang="es-MX" dirty="0"/>
              <a:t>Maquinas de soporte vectorial</a:t>
            </a:r>
          </a:p>
          <a:p>
            <a:pPr lvl="1"/>
            <a:r>
              <a:rPr lang="es-MX" dirty="0"/>
              <a:t>Deep </a:t>
            </a:r>
            <a:r>
              <a:rPr lang="es-MX" dirty="0" err="1"/>
              <a:t>Learning</a:t>
            </a:r>
            <a:r>
              <a:rPr lang="es-MX" dirty="0"/>
              <a:t> (Redes Neuronales</a:t>
            </a:r>
            <a:r>
              <a:rPr lang="es-MX" dirty="0" smtClean="0"/>
              <a:t>)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0734110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8850110-179D-49A6-BBB2-8DDEA52E7CEA}"/>
              </a:ext>
            </a:extLst>
          </p:cNvPr>
          <p:cNvGrpSpPr/>
          <p:nvPr/>
        </p:nvGrpSpPr>
        <p:grpSpPr>
          <a:xfrm>
            <a:off x="1525588" y="681815"/>
            <a:ext cx="5659694" cy="2209991"/>
            <a:chOff x="733217" y="1271725"/>
            <a:chExt cx="6579491" cy="220694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1D5C539-2D85-43CC-8432-B36CBE947C8B}"/>
                </a:ext>
              </a:extLst>
            </p:cNvPr>
            <p:cNvSpPr txBox="1"/>
            <p:nvPr/>
          </p:nvSpPr>
          <p:spPr>
            <a:xfrm>
              <a:off x="1021322" y="1271725"/>
              <a:ext cx="2536622" cy="334246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harsh" dir="t"/>
              </a:scene3d>
              <a:sp3d extrusionH="57150" prstMaterial="matte">
                <a:bevelT w="63500" h="12700" prst="angle"/>
                <a:contourClr>
                  <a:schemeClr val="bg1">
                    <a:lumMod val="65000"/>
                  </a:schemeClr>
                </a:contourClr>
              </a:sp3d>
            </a:bodyPr>
            <a:lstStyle/>
            <a:p>
              <a:r>
                <a:rPr lang="en-US" sz="1575" b="1" dirty="0">
                  <a:ln/>
                  <a:solidFill>
                    <a:schemeClr val="accent3"/>
                  </a:solidFill>
                </a:rPr>
                <a:t>Supervised Learning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83279B1-9869-4DC8-9FE9-88B77097B6BD}"/>
                </a:ext>
              </a:extLst>
            </p:cNvPr>
            <p:cNvSpPr/>
            <p:nvPr/>
          </p:nvSpPr>
          <p:spPr>
            <a:xfrm>
              <a:off x="828779" y="1914098"/>
              <a:ext cx="580644" cy="586163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Data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EF5DC66-AA96-4C65-A2F7-73A3D3307907}"/>
                </a:ext>
              </a:extLst>
            </p:cNvPr>
            <p:cNvSpPr txBox="1"/>
            <p:nvPr/>
          </p:nvSpPr>
          <p:spPr>
            <a:xfrm>
              <a:off x="733217" y="2579923"/>
              <a:ext cx="906044" cy="24786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13" dirty="0"/>
                <a:t>Mail Inbox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E6F737A-8D54-4245-886A-885381695428}"/>
                </a:ext>
              </a:extLst>
            </p:cNvPr>
            <p:cNvSpPr/>
            <p:nvPr/>
          </p:nvSpPr>
          <p:spPr>
            <a:xfrm>
              <a:off x="2076935" y="1914098"/>
              <a:ext cx="580644" cy="586163"/>
            </a:xfrm>
            <a:prstGeom prst="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13" dirty="0"/>
                <a:t>Labels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A30D9BE-FAB4-4F8E-AEFC-72B33E292C4D}"/>
                </a:ext>
              </a:extLst>
            </p:cNvPr>
            <p:cNvSpPr/>
            <p:nvPr/>
          </p:nvSpPr>
          <p:spPr>
            <a:xfrm>
              <a:off x="2175233" y="2625991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5643D42-6F0F-4170-B12D-CF6EE8A0E395}"/>
                </a:ext>
              </a:extLst>
            </p:cNvPr>
            <p:cNvSpPr/>
            <p:nvPr/>
          </p:nvSpPr>
          <p:spPr>
            <a:xfrm>
              <a:off x="1903199" y="2900311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636F8F8-35C9-4677-BA30-2607CDA4D1AA}"/>
                </a:ext>
              </a:extLst>
            </p:cNvPr>
            <p:cNvSpPr/>
            <p:nvPr/>
          </p:nvSpPr>
          <p:spPr>
            <a:xfrm>
              <a:off x="2419835" y="2984893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81E839E-B78D-455A-B2E3-FE0F38CF541F}"/>
                </a:ext>
              </a:extLst>
            </p:cNvPr>
            <p:cNvSpPr/>
            <p:nvPr/>
          </p:nvSpPr>
          <p:spPr>
            <a:xfrm>
              <a:off x="2047217" y="3172345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  <p:sp>
          <p:nvSpPr>
            <p:cNvPr id="13" name="Plus 23">
              <a:extLst>
                <a:ext uri="{FF2B5EF4-FFF2-40B4-BE49-F238E27FC236}">
                  <a16:creationId xmlns:a16="http://schemas.microsoft.com/office/drawing/2014/main" id="{8FD054DE-C9CF-49A2-9478-AC8A7AB598DC}"/>
                </a:ext>
              </a:extLst>
            </p:cNvPr>
            <p:cNvSpPr/>
            <p:nvPr/>
          </p:nvSpPr>
          <p:spPr>
            <a:xfrm>
              <a:off x="1510007" y="1979053"/>
              <a:ext cx="466344" cy="466344"/>
            </a:xfrm>
            <a:prstGeom prst="mathPlus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BED4A96-5170-43C2-8730-7C59CCF76BB0}"/>
                </a:ext>
              </a:extLst>
            </p:cNvPr>
            <p:cNvGrpSpPr/>
            <p:nvPr/>
          </p:nvGrpSpPr>
          <p:grpSpPr>
            <a:xfrm>
              <a:off x="828779" y="2834017"/>
              <a:ext cx="859536" cy="644652"/>
              <a:chOff x="755904" y="2718816"/>
              <a:chExt cx="1146048" cy="859536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8073A71-5F78-4187-972C-7B45B64E5498}"/>
                  </a:ext>
                </a:extLst>
              </p:cNvPr>
              <p:cNvGrpSpPr/>
              <p:nvPr/>
            </p:nvGrpSpPr>
            <p:grpSpPr>
              <a:xfrm>
                <a:off x="755904" y="2718816"/>
                <a:ext cx="688848" cy="402336"/>
                <a:chOff x="1169463" y="3439114"/>
                <a:chExt cx="688848" cy="402336"/>
              </a:xfrm>
            </p:grpSpPr>
            <p:sp>
              <p:nvSpPr>
                <p:cNvPr id="48" name="Rectangle 47">
                  <a:extLst>
                    <a:ext uri="{FF2B5EF4-FFF2-40B4-BE49-F238E27FC236}">
                      <a16:creationId xmlns:a16="http://schemas.microsoft.com/office/drawing/2014/main" id="{1BD5949B-D19F-4D6C-A1D5-32CE08F62C48}"/>
                    </a:ext>
                  </a:extLst>
                </p:cNvPr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49" name="Picture 2" descr="http://upload.wikimedia.org/wikipedia/en/0/0a/Gmail_logo.png">
                  <a:extLst>
                    <a:ext uri="{FF2B5EF4-FFF2-40B4-BE49-F238E27FC236}">
                      <a16:creationId xmlns:a16="http://schemas.microsoft.com/office/drawing/2014/main" id="{6052C520-6865-4FAD-9BE5-08BEAC49B80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F7173451-D5A2-43F4-A1FD-DCAF95F72C6C}"/>
                    </a:ext>
                  </a:extLst>
                </p:cNvPr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Straight Connector 50">
                  <a:extLst>
                    <a:ext uri="{FF2B5EF4-FFF2-40B4-BE49-F238E27FC236}">
                      <a16:creationId xmlns:a16="http://schemas.microsoft.com/office/drawing/2014/main" id="{682A1ED7-839C-48F3-8ACA-489956D51D7D}"/>
                    </a:ext>
                  </a:extLst>
                </p:cNvPr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A38276AB-1F87-405A-80CE-E1C39C998270}"/>
                    </a:ext>
                  </a:extLst>
                </p:cNvPr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74D0952-721C-49B9-B49D-366F5C110249}"/>
                  </a:ext>
                </a:extLst>
              </p:cNvPr>
              <p:cNvGrpSpPr/>
              <p:nvPr/>
            </p:nvGrpSpPr>
            <p:grpSpPr>
              <a:xfrm>
                <a:off x="908304" y="2871216"/>
                <a:ext cx="688848" cy="402336"/>
                <a:chOff x="1169463" y="3439114"/>
                <a:chExt cx="688848" cy="402336"/>
              </a:xfrm>
            </p:grpSpPr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47375C4-D063-43D5-BDE4-EC6791FA7C5C}"/>
                    </a:ext>
                  </a:extLst>
                </p:cNvPr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44" name="Picture 2" descr="http://upload.wikimedia.org/wikipedia/en/0/0a/Gmail_logo.png">
                  <a:extLst>
                    <a:ext uri="{FF2B5EF4-FFF2-40B4-BE49-F238E27FC236}">
                      <a16:creationId xmlns:a16="http://schemas.microsoft.com/office/drawing/2014/main" id="{85D2924A-66EA-4232-8CFC-585BBB1091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6030C113-A688-4236-B587-3280E2849325}"/>
                    </a:ext>
                  </a:extLst>
                </p:cNvPr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2B945306-6370-4C10-8052-5E995E5DF8A8}"/>
                    </a:ext>
                  </a:extLst>
                </p:cNvPr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9BD971C2-718C-4CEF-AD8E-557EA3090FE0}"/>
                    </a:ext>
                  </a:extLst>
                </p:cNvPr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DDBA73B1-ED15-45FB-AE0D-335928063EDF}"/>
                  </a:ext>
                </a:extLst>
              </p:cNvPr>
              <p:cNvGrpSpPr/>
              <p:nvPr/>
            </p:nvGrpSpPr>
            <p:grpSpPr>
              <a:xfrm>
                <a:off x="1060704" y="3023616"/>
                <a:ext cx="688848" cy="402336"/>
                <a:chOff x="1169463" y="3439114"/>
                <a:chExt cx="688848" cy="402336"/>
              </a:xfrm>
            </p:grpSpPr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C1BDDA73-D440-40C7-B9BE-DF93091B164A}"/>
                    </a:ext>
                  </a:extLst>
                </p:cNvPr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39" name="Picture 2" descr="http://upload.wikimedia.org/wikipedia/en/0/0a/Gmail_logo.png">
                  <a:extLst>
                    <a:ext uri="{FF2B5EF4-FFF2-40B4-BE49-F238E27FC236}">
                      <a16:creationId xmlns:a16="http://schemas.microsoft.com/office/drawing/2014/main" id="{FB0C56AC-915F-482E-941F-93FD3197A99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73FE102D-01B3-42A0-A3D1-5404C52E4393}"/>
                    </a:ext>
                  </a:extLst>
                </p:cNvPr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D8E7BE45-3406-4816-8EF3-665E37D9111B}"/>
                    </a:ext>
                  </a:extLst>
                </p:cNvPr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Straight Connector 41">
                  <a:extLst>
                    <a:ext uri="{FF2B5EF4-FFF2-40B4-BE49-F238E27FC236}">
                      <a16:creationId xmlns:a16="http://schemas.microsoft.com/office/drawing/2014/main" id="{0BAAF4DC-BA6B-4BB8-8FE1-4C8C6E844F34}"/>
                    </a:ext>
                  </a:extLst>
                </p:cNvPr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8373B380-C952-46F1-BBE2-4112195B375F}"/>
                  </a:ext>
                </a:extLst>
              </p:cNvPr>
              <p:cNvGrpSpPr/>
              <p:nvPr/>
            </p:nvGrpSpPr>
            <p:grpSpPr>
              <a:xfrm>
                <a:off x="1213104" y="3176016"/>
                <a:ext cx="688848" cy="402336"/>
                <a:chOff x="1169463" y="3439114"/>
                <a:chExt cx="688848" cy="402336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766DFE16-F308-4F32-AE7A-CF205B428BA9}"/>
                    </a:ext>
                  </a:extLst>
                </p:cNvPr>
                <p:cNvSpPr/>
                <p:nvPr/>
              </p:nvSpPr>
              <p:spPr>
                <a:xfrm>
                  <a:off x="1169463" y="3439114"/>
                  <a:ext cx="688848" cy="402336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 sz="1013"/>
                </a:p>
              </p:txBody>
            </p:sp>
            <p:pic>
              <p:nvPicPr>
                <p:cNvPr id="34" name="Picture 2" descr="http://upload.wikimedia.org/wikipedia/en/0/0a/Gmail_logo.png">
                  <a:extLst>
                    <a:ext uri="{FF2B5EF4-FFF2-40B4-BE49-F238E27FC236}">
                      <a16:creationId xmlns:a16="http://schemas.microsoft.com/office/drawing/2014/main" id="{F8E549E4-7C89-41A7-BD67-97E1727834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69463" y="3452414"/>
                  <a:ext cx="239544" cy="10790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35" name="Straight Connector 34">
                  <a:extLst>
                    <a:ext uri="{FF2B5EF4-FFF2-40B4-BE49-F238E27FC236}">
                      <a16:creationId xmlns:a16="http://schemas.microsoft.com/office/drawing/2014/main" id="{CB3EDF4C-3A68-41CB-8588-48B50AAB22C3}"/>
                    </a:ext>
                  </a:extLst>
                </p:cNvPr>
                <p:cNvCxnSpPr/>
                <p:nvPr/>
              </p:nvCxnSpPr>
              <p:spPr>
                <a:xfrm flipV="1">
                  <a:off x="1203268" y="3598359"/>
                  <a:ext cx="326828" cy="97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036377FD-BDC1-4441-8B3F-685ECD89AEFB}"/>
                    </a:ext>
                  </a:extLst>
                </p:cNvPr>
                <p:cNvCxnSpPr/>
                <p:nvPr/>
              </p:nvCxnSpPr>
              <p:spPr>
                <a:xfrm>
                  <a:off x="1203268" y="3678324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Straight Connector 36">
                  <a:extLst>
                    <a:ext uri="{FF2B5EF4-FFF2-40B4-BE49-F238E27FC236}">
                      <a16:creationId xmlns:a16="http://schemas.microsoft.com/office/drawing/2014/main" id="{978737CC-9D5F-4E71-A13D-C7E6CEB6088F}"/>
                    </a:ext>
                  </a:extLst>
                </p:cNvPr>
                <p:cNvCxnSpPr/>
                <p:nvPr/>
              </p:nvCxnSpPr>
              <p:spPr>
                <a:xfrm>
                  <a:off x="1214629" y="3753831"/>
                  <a:ext cx="598516" cy="0"/>
                </a:xfrm>
                <a:prstGeom prst="line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5" name="Right Arrow 49">
              <a:extLst>
                <a:ext uri="{FF2B5EF4-FFF2-40B4-BE49-F238E27FC236}">
                  <a16:creationId xmlns:a16="http://schemas.microsoft.com/office/drawing/2014/main" id="{B1E2E682-75D7-4F79-B739-719AAE40C644}"/>
                </a:ext>
              </a:extLst>
            </p:cNvPr>
            <p:cNvSpPr/>
            <p:nvPr/>
          </p:nvSpPr>
          <p:spPr>
            <a:xfrm>
              <a:off x="2867892" y="2034956"/>
              <a:ext cx="843742" cy="354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57D19BFE-2706-4593-B1EC-14F1D5149580}"/>
                </a:ext>
              </a:extLst>
            </p:cNvPr>
            <p:cNvSpPr/>
            <p:nvPr/>
          </p:nvSpPr>
          <p:spPr>
            <a:xfrm>
              <a:off x="3849625" y="1919143"/>
              <a:ext cx="1553648" cy="586163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Algorithm</a:t>
              </a:r>
            </a:p>
            <a:p>
              <a:pPr algn="ctr"/>
              <a:r>
                <a:rPr lang="en-US" sz="675" dirty="0"/>
                <a:t>(Naïve Bayes, Deep Nets, SVMs, Logistic Regression)</a:t>
              </a:r>
            </a:p>
          </p:txBody>
        </p:sp>
        <p:sp>
          <p:nvSpPr>
            <p:cNvPr id="17" name="Right Arrow 52">
              <a:extLst>
                <a:ext uri="{FF2B5EF4-FFF2-40B4-BE49-F238E27FC236}">
                  <a16:creationId xmlns:a16="http://schemas.microsoft.com/office/drawing/2014/main" id="{89D22261-2FAB-4FD8-86BD-FDA00786AA66}"/>
                </a:ext>
              </a:extLst>
            </p:cNvPr>
            <p:cNvSpPr/>
            <p:nvPr/>
          </p:nvSpPr>
          <p:spPr>
            <a:xfrm>
              <a:off x="5541266" y="2029911"/>
              <a:ext cx="385710" cy="35453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65A6003-D461-47D9-B299-02DA0162B47B}"/>
                </a:ext>
              </a:extLst>
            </p:cNvPr>
            <p:cNvGrpSpPr/>
            <p:nvPr/>
          </p:nvGrpSpPr>
          <p:grpSpPr>
            <a:xfrm>
              <a:off x="6412489" y="1604334"/>
              <a:ext cx="516636" cy="301752"/>
              <a:chOff x="1169463" y="3439114"/>
              <a:chExt cx="688848" cy="402336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DF34FAF-8BD2-471F-A43A-91E7D173EC13}"/>
                  </a:ext>
                </a:extLst>
              </p:cNvPr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25" name="Picture 2" descr="http://upload.wikimedia.org/wikipedia/en/0/0a/Gmail_logo.png">
                <a:extLst>
                  <a:ext uri="{FF2B5EF4-FFF2-40B4-BE49-F238E27FC236}">
                    <a16:creationId xmlns:a16="http://schemas.microsoft.com/office/drawing/2014/main" id="{958245E0-BDF0-4A8E-A4E1-4DFC39DA79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EDAB4B2-733A-49FB-B2EC-1F89EEA601A2}"/>
                  </a:ext>
                </a:extLst>
              </p:cNvPr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1BCAAB1E-87AC-4F7F-ABA7-8CF02A74C74A}"/>
                  </a:ext>
                </a:extLst>
              </p:cNvPr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B64FB87A-F2DB-4E9F-AF13-CB0A8C2489D4}"/>
                  </a:ext>
                </a:extLst>
              </p:cNvPr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9809A66-2BB8-4CC3-A721-48BD6F982112}"/>
                </a:ext>
              </a:extLst>
            </p:cNvPr>
            <p:cNvSpPr/>
            <p:nvPr/>
          </p:nvSpPr>
          <p:spPr>
            <a:xfrm>
              <a:off x="6384277" y="2206311"/>
              <a:ext cx="573059" cy="292498"/>
            </a:xfrm>
            <a:prstGeom prst="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System</a:t>
              </a:r>
            </a:p>
          </p:txBody>
        </p:sp>
        <p:sp>
          <p:nvSpPr>
            <p:cNvPr id="20" name="Right Arrow 80">
              <a:extLst>
                <a:ext uri="{FF2B5EF4-FFF2-40B4-BE49-F238E27FC236}">
                  <a16:creationId xmlns:a16="http://schemas.microsoft.com/office/drawing/2014/main" id="{B2F5AF39-D100-437B-BB33-A236731C9C52}"/>
                </a:ext>
              </a:extLst>
            </p:cNvPr>
            <p:cNvSpPr/>
            <p:nvPr/>
          </p:nvSpPr>
          <p:spPr>
            <a:xfrm rot="5400000">
              <a:off x="6526775" y="1979371"/>
              <a:ext cx="240573" cy="173318"/>
            </a:xfrm>
            <a:prstGeom prst="rightArrow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21" name="Left-Up Arrow 50">
              <a:extLst>
                <a:ext uri="{FF2B5EF4-FFF2-40B4-BE49-F238E27FC236}">
                  <a16:creationId xmlns:a16="http://schemas.microsoft.com/office/drawing/2014/main" id="{D8AF8E03-7631-4A62-880A-ACEEB6E6ECD9}"/>
                </a:ext>
              </a:extLst>
            </p:cNvPr>
            <p:cNvSpPr/>
            <p:nvPr/>
          </p:nvSpPr>
          <p:spPr>
            <a:xfrm rot="13500000">
              <a:off x="6358271" y="2589443"/>
              <a:ext cx="577581" cy="577581"/>
            </a:xfrm>
            <a:prstGeom prst="left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13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4E0881E-2AD6-4EBC-84DD-0D7F29D72657}"/>
                </a:ext>
              </a:extLst>
            </p:cNvPr>
            <p:cNvSpPr/>
            <p:nvPr/>
          </p:nvSpPr>
          <p:spPr>
            <a:xfrm>
              <a:off x="5966616" y="3021469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Not Spam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383F27B-FDC6-4638-A701-533C27DC8C67}"/>
                </a:ext>
              </a:extLst>
            </p:cNvPr>
            <p:cNvSpPr/>
            <p:nvPr/>
          </p:nvSpPr>
          <p:spPr>
            <a:xfrm>
              <a:off x="6796072" y="3036016"/>
              <a:ext cx="516636" cy="30175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675" dirty="0"/>
                <a:t>Spam</a:t>
              </a: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id="{2E9229E2-3920-4752-AEC9-51260CE4EA7C}"/>
              </a:ext>
            </a:extLst>
          </p:cNvPr>
          <p:cNvSpPr txBox="1"/>
          <p:nvPr/>
        </p:nvSpPr>
        <p:spPr>
          <a:xfrm>
            <a:off x="1155106" y="3982864"/>
            <a:ext cx="366158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Spam</a:t>
            </a:r>
            <a:r>
              <a:rPr lang="en-US" sz="1050" dirty="0"/>
              <a:t>: Offer, Viagra, medicine, Free, Conference in China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B6D984-108D-41C3-85B2-3F2AE3F6DFD5}"/>
              </a:ext>
            </a:extLst>
          </p:cNvPr>
          <p:cNvSpPr txBox="1"/>
          <p:nvPr/>
        </p:nvSpPr>
        <p:spPr>
          <a:xfrm>
            <a:off x="797742" y="2930773"/>
            <a:ext cx="503653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050" dirty="0"/>
          </a:p>
          <a:p>
            <a:r>
              <a:rPr lang="en-US" sz="1050" dirty="0" err="1"/>
              <a:t>Cada</a:t>
            </a:r>
            <a:r>
              <a:rPr lang="en-US" sz="1050" dirty="0"/>
              <a:t> </a:t>
            </a:r>
            <a:r>
              <a:rPr lang="en-US" sz="1050" dirty="0" err="1"/>
              <a:t>categoría</a:t>
            </a:r>
            <a:r>
              <a:rPr lang="en-US" sz="1050" dirty="0"/>
              <a:t> </a:t>
            </a:r>
            <a:r>
              <a:rPr lang="en-US" sz="1050" dirty="0" err="1"/>
              <a:t>tiene</a:t>
            </a:r>
            <a:r>
              <a:rPr lang="en-US" sz="1050" dirty="0"/>
              <a:t> palabras claves que las </a:t>
            </a:r>
            <a:r>
              <a:rPr lang="en-US" sz="1050" dirty="0" err="1"/>
              <a:t>caracterizan</a:t>
            </a:r>
            <a:r>
              <a:rPr lang="en-US" sz="1050" dirty="0"/>
              <a:t> (feature)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B6A91F0-44EC-40B6-B6B4-A16E0D824AF0}"/>
              </a:ext>
            </a:extLst>
          </p:cNvPr>
          <p:cNvSpPr txBox="1"/>
          <p:nvPr/>
        </p:nvSpPr>
        <p:spPr>
          <a:xfrm>
            <a:off x="1155106" y="4375433"/>
            <a:ext cx="329288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b="1" dirty="0"/>
              <a:t>Not Spam</a:t>
            </a:r>
            <a:r>
              <a:rPr lang="en-US" sz="1050" dirty="0"/>
              <a:t>: Universidad, </a:t>
            </a:r>
            <a:r>
              <a:rPr lang="en-US" sz="1050" dirty="0" err="1"/>
              <a:t>Articulo</a:t>
            </a:r>
            <a:r>
              <a:rPr lang="en-US" sz="1050" dirty="0"/>
              <a:t>, Mama, Papa,  Mia</a:t>
            </a:r>
          </a:p>
        </p:txBody>
      </p:sp>
    </p:spTree>
    <p:extLst>
      <p:ext uri="{BB962C8B-B14F-4D97-AF65-F5344CB8AC3E}">
        <p14:creationId xmlns:p14="http://schemas.microsoft.com/office/powerpoint/2010/main" val="3633091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27B7D-85B4-474F-A124-84750833A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Métodos de validación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0EF82EE-75CC-4A3D-A7CF-C7D6A9BC0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38381" y="1726058"/>
            <a:ext cx="5907641" cy="2147299"/>
          </a:xfrm>
        </p:spPr>
        <p:txBody>
          <a:bodyPr/>
          <a:lstStyle/>
          <a:p>
            <a:endParaRPr lang="en-US" dirty="0"/>
          </a:p>
          <a:p>
            <a:r>
              <a:rPr lang="en-US" dirty="0" err="1" smtClean="0"/>
              <a:t>Ajuste</a:t>
            </a:r>
            <a:r>
              <a:rPr lang="en-US" dirty="0" smtClean="0"/>
              <a:t> de </a:t>
            </a:r>
            <a:r>
              <a:rPr lang="en-US" dirty="0" err="1" smtClean="0"/>
              <a:t>los</a:t>
            </a:r>
            <a:r>
              <a:rPr lang="en-US" dirty="0" smtClean="0"/>
              <a:t> </a:t>
            </a:r>
            <a:r>
              <a:rPr lang="en-US" dirty="0" err="1" smtClean="0"/>
              <a:t>algoritmos</a:t>
            </a:r>
            <a:endParaRPr lang="en-US" dirty="0"/>
          </a:p>
          <a:p>
            <a:pPr lvl="1"/>
            <a:r>
              <a:rPr lang="en-US" i="1" dirty="0"/>
              <a:t>“The needs of the Many outweigh the needs of the few”</a:t>
            </a:r>
          </a:p>
          <a:p>
            <a:pPr lvl="2"/>
            <a:r>
              <a:rPr lang="en-US" i="1" dirty="0"/>
              <a:t>Spock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decirle</a:t>
            </a:r>
            <a:r>
              <a:rPr lang="en-US" dirty="0"/>
              <a:t> a </a:t>
            </a:r>
            <a:r>
              <a:rPr lang="en-US" dirty="0" err="1"/>
              <a:t>alquien</a:t>
            </a:r>
            <a:r>
              <a:rPr lang="en-US" dirty="0"/>
              <a:t> que </a:t>
            </a:r>
            <a:r>
              <a:rPr lang="en-US" dirty="0" err="1"/>
              <a:t>tiene</a:t>
            </a:r>
            <a:r>
              <a:rPr lang="en-US" dirty="0"/>
              <a:t> Cancer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realidad</a:t>
            </a:r>
            <a:r>
              <a:rPr lang="en-US" dirty="0"/>
              <a:t> no </a:t>
            </a:r>
            <a:r>
              <a:rPr lang="en-US" dirty="0" err="1"/>
              <a:t>tiene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</a:t>
            </a:r>
            <a:r>
              <a:rPr lang="en-US" b="1" dirty="0"/>
              <a:t>NO</a:t>
            </a:r>
            <a:r>
              <a:rPr lang="en-US" dirty="0"/>
              <a:t> </a:t>
            </a:r>
            <a:r>
              <a:rPr lang="en-US" dirty="0" err="1"/>
              <a:t>quieres</a:t>
            </a:r>
            <a:r>
              <a:rPr lang="en-US" dirty="0"/>
              <a:t> </a:t>
            </a:r>
            <a:r>
              <a:rPr lang="en-US" dirty="0" err="1"/>
              <a:t>decirle</a:t>
            </a:r>
            <a:r>
              <a:rPr lang="en-US" dirty="0"/>
              <a:t> a </a:t>
            </a:r>
            <a:r>
              <a:rPr lang="en-US" dirty="0" err="1"/>
              <a:t>alguien</a:t>
            </a:r>
            <a:r>
              <a:rPr lang="en-US" dirty="0"/>
              <a:t> que no </a:t>
            </a:r>
            <a:r>
              <a:rPr lang="en-US" dirty="0" err="1"/>
              <a:t>tiene</a:t>
            </a:r>
            <a:r>
              <a:rPr lang="en-US" dirty="0"/>
              <a:t> Cancer, </a:t>
            </a:r>
            <a:r>
              <a:rPr lang="en-US" dirty="0" err="1"/>
              <a:t>cuando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tiene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5253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967" y="773130"/>
            <a:ext cx="6431033" cy="358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505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Scoring</a:t>
            </a:r>
            <a:r>
              <a:rPr lang="es-MX" dirty="0" smtClean="0"/>
              <a:t> crediticio</a:t>
            </a:r>
          </a:p>
          <a:p>
            <a:pPr lvl="1"/>
            <a:r>
              <a:rPr lang="es-MX" dirty="0" smtClean="0"/>
              <a:t>Como predecir si das o no un crédito.</a:t>
            </a:r>
          </a:p>
          <a:p>
            <a:r>
              <a:rPr lang="es-MX" dirty="0" smtClean="0"/>
              <a:t>Predicción de audiencias</a:t>
            </a:r>
          </a:p>
          <a:p>
            <a:pPr lvl="1"/>
            <a:r>
              <a:rPr lang="es-MX" dirty="0" smtClean="0"/>
              <a:t>Saber a quien le vas a mostrar un anuncio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296783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https://</a:t>
            </a:r>
            <a:r>
              <a:rPr lang="es-MX" dirty="0" smtClean="0">
                <a:hlinkClick r:id="rId2"/>
              </a:rPr>
              <a:t>www.youtube.com/watch?v=AR3hY9iB5-I</a:t>
            </a:r>
            <a:endParaRPr lang="es-MX" dirty="0" smtClean="0"/>
          </a:p>
          <a:p>
            <a:r>
              <a:rPr lang="es-MX" dirty="0">
                <a:hlinkClick r:id="rId3"/>
              </a:rPr>
              <a:t>https://</a:t>
            </a:r>
            <a:r>
              <a:rPr lang="es-MX" dirty="0" smtClean="0">
                <a:hlinkClick r:id="rId3"/>
              </a:rPr>
              <a:t>www.youtube.com/watch?v=aaOB-ErYq6Y&amp;t=11s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17582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1D6E8-5447-464E-9065-7504B4254A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Otro paradigma</a:t>
            </a:r>
            <a:endParaRPr lang="en-U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35145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4305D-3904-4284-8CDB-6D4A3C7D64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Actividad grupal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AC4004-A3E2-4BFA-B270-06C214035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904" y="770562"/>
            <a:ext cx="6798438" cy="383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4032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6596B4-698C-4AAC-A4D4-DF3DB11E03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Actividad grupal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0C4BE1-97AA-42DF-AEA4-92DA2DE5AD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292" t="29500" r="11354" b="20833"/>
          <a:stretch/>
        </p:blipFill>
        <p:spPr>
          <a:xfrm>
            <a:off x="1346665" y="775493"/>
            <a:ext cx="6266485" cy="3690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307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Descubrimiento</a:t>
            </a:r>
            <a:r>
              <a:rPr lang="en-US" dirty="0"/>
              <a:t> de </a:t>
            </a:r>
            <a:r>
              <a:rPr lang="en-US" dirty="0" err="1"/>
              <a:t>conocimiento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No </a:t>
            </a:r>
            <a:r>
              <a:rPr lang="en-US" sz="1800" dirty="0" err="1"/>
              <a:t>necesitamos</a:t>
            </a:r>
            <a:r>
              <a:rPr lang="en-US" sz="1800" dirty="0"/>
              <a:t> </a:t>
            </a:r>
            <a:r>
              <a:rPr lang="en-US" sz="1800" dirty="0" err="1"/>
              <a:t>etiquetas</a:t>
            </a:r>
            <a:endParaRPr lang="en-US" sz="1800" dirty="0"/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/>
              <a:t>Los </a:t>
            </a:r>
            <a:r>
              <a:rPr lang="en-US" sz="1800" dirty="0" err="1"/>
              <a:t>datos</a:t>
            </a:r>
            <a:r>
              <a:rPr lang="en-US" sz="1800" dirty="0"/>
              <a:t> se </a:t>
            </a:r>
            <a:r>
              <a:rPr lang="en-US" sz="1800" dirty="0" err="1"/>
              <a:t>organizan</a:t>
            </a:r>
            <a:r>
              <a:rPr lang="en-US" sz="1800" dirty="0"/>
              <a:t> solos.</a:t>
            </a:r>
          </a:p>
          <a:p>
            <a:pPr>
              <a:buFont typeface="Courier New" panose="02070309020205020404" pitchFamily="49" charset="0"/>
              <a:buChar char="o"/>
            </a:pPr>
            <a:endParaRPr lang="en-US" sz="18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1800" dirty="0" err="1"/>
              <a:t>Muchos</a:t>
            </a:r>
            <a:r>
              <a:rPr lang="en-US" sz="1800" dirty="0"/>
              <a:t> </a:t>
            </a:r>
            <a:r>
              <a:rPr lang="en-US" sz="1800" dirty="0" err="1"/>
              <a:t>algoritmos</a:t>
            </a:r>
            <a:r>
              <a:rPr lang="en-US" sz="1800" dirty="0"/>
              <a:t> se </a:t>
            </a:r>
            <a:r>
              <a:rPr lang="en-US" sz="1800" dirty="0" err="1"/>
              <a:t>encargan</a:t>
            </a:r>
            <a:r>
              <a:rPr lang="en-US" sz="1800" dirty="0"/>
              <a:t> de </a:t>
            </a:r>
            <a:r>
              <a:rPr lang="en-US" sz="1800" dirty="0" err="1"/>
              <a:t>organizar</a:t>
            </a:r>
            <a:r>
              <a:rPr lang="en-US" sz="1800" dirty="0"/>
              <a:t> </a:t>
            </a:r>
            <a:r>
              <a:rPr lang="en-US" sz="1800" dirty="0" err="1"/>
              <a:t>los</a:t>
            </a:r>
            <a:r>
              <a:rPr lang="en-US" sz="1800" dirty="0"/>
              <a:t> </a:t>
            </a:r>
            <a:r>
              <a:rPr lang="en-US" sz="1800" dirty="0" err="1"/>
              <a:t>datos</a:t>
            </a:r>
            <a:r>
              <a:rPr lang="en-US" sz="1800" dirty="0"/>
              <a:t> </a:t>
            </a:r>
            <a:r>
              <a:rPr lang="en-US" sz="1800" dirty="0" err="1"/>
              <a:t>automaticamente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33237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08991" y="953794"/>
            <a:ext cx="2428870" cy="33470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sz="1575" b="1" dirty="0">
                <a:ln/>
                <a:solidFill>
                  <a:schemeClr val="accent3"/>
                </a:solidFill>
              </a:rPr>
              <a:t>Unsupervised Learning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764584" y="1435575"/>
            <a:ext cx="435483" cy="439622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13" dirty="0"/>
              <a:t>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741932" y="2641877"/>
            <a:ext cx="77938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/>
              <a:t>Mail Inbox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764584" y="2125513"/>
            <a:ext cx="644652" cy="483489"/>
            <a:chOff x="755904" y="2718816"/>
            <a:chExt cx="1146048" cy="859536"/>
          </a:xfrm>
        </p:grpSpPr>
        <p:grpSp>
          <p:nvGrpSpPr>
            <p:cNvPr id="14" name="Group 13"/>
            <p:cNvGrpSpPr/>
            <p:nvPr/>
          </p:nvGrpSpPr>
          <p:grpSpPr>
            <a:xfrm>
              <a:off x="755904" y="2718816"/>
              <a:ext cx="688848" cy="402336"/>
              <a:chOff x="1169463" y="3439114"/>
              <a:chExt cx="688848" cy="402336"/>
            </a:xfrm>
          </p:grpSpPr>
          <p:sp>
            <p:nvSpPr>
              <p:cNvPr id="33" name="Rectangle 32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34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5" name="Straight Connector 34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908304" y="2871216"/>
              <a:ext cx="688848" cy="402336"/>
              <a:chOff x="1169463" y="3439114"/>
              <a:chExt cx="688848" cy="402336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29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30" name="Straight Connector 29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1060704" y="3023616"/>
              <a:ext cx="688848" cy="402336"/>
              <a:chOff x="1169463" y="3439114"/>
              <a:chExt cx="688848" cy="402336"/>
            </a:xfrm>
          </p:grpSpPr>
          <p:sp>
            <p:nvSpPr>
              <p:cNvPr id="23" name="Rectangle 22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24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5" name="Straight Connector 24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/>
            <p:cNvGrpSpPr/>
            <p:nvPr/>
          </p:nvGrpSpPr>
          <p:grpSpPr>
            <a:xfrm>
              <a:off x="1213104" y="3176016"/>
              <a:ext cx="688848" cy="402336"/>
              <a:chOff x="1169463" y="3439114"/>
              <a:chExt cx="688848" cy="402336"/>
            </a:xfrm>
          </p:grpSpPr>
          <p:sp>
            <p:nvSpPr>
              <p:cNvPr id="18" name="Rectangle 17"/>
              <p:cNvSpPr/>
              <p:nvPr/>
            </p:nvSpPr>
            <p:spPr>
              <a:xfrm>
                <a:off x="1169463" y="3439114"/>
                <a:ext cx="688848" cy="402336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3"/>
              </a:p>
            </p:txBody>
          </p:sp>
          <p:pic>
            <p:nvPicPr>
              <p:cNvPr id="19" name="Picture 2" descr="http://upload.wikimedia.org/wikipedia/en/0/0a/Gmail_logo.png"/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69463" y="3452414"/>
                <a:ext cx="239544" cy="1079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" name="Straight Connector 19"/>
              <p:cNvCxnSpPr/>
              <p:nvPr/>
            </p:nvCxnSpPr>
            <p:spPr>
              <a:xfrm flipV="1">
                <a:off x="1203268" y="3598359"/>
                <a:ext cx="326828" cy="97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1203268" y="3678324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1214629" y="3753831"/>
                <a:ext cx="59851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8" name="Right Arrow 37"/>
          <p:cNvSpPr/>
          <p:nvPr/>
        </p:nvSpPr>
        <p:spPr>
          <a:xfrm>
            <a:off x="2409237" y="1498516"/>
            <a:ext cx="632807" cy="26590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9" name="Rectangle 38"/>
          <p:cNvSpPr/>
          <p:nvPr/>
        </p:nvSpPr>
        <p:spPr>
          <a:xfrm>
            <a:off x="3193545" y="1435575"/>
            <a:ext cx="1165236" cy="439622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675" dirty="0"/>
              <a:t>Algorithm</a:t>
            </a:r>
          </a:p>
          <a:p>
            <a:pPr algn="ctr"/>
            <a:r>
              <a:rPr lang="en-US" sz="675" dirty="0"/>
              <a:t>(K-Means, LDA, </a:t>
            </a:r>
            <a:r>
              <a:rPr lang="en-US" sz="675" dirty="0" err="1"/>
              <a:t>Autoencoders</a:t>
            </a:r>
            <a:r>
              <a:rPr lang="en-US" sz="675" dirty="0"/>
              <a:t>)</a:t>
            </a:r>
          </a:p>
        </p:txBody>
      </p:sp>
      <p:sp>
        <p:nvSpPr>
          <p:cNvPr id="40" name="Right Arrow 39"/>
          <p:cNvSpPr/>
          <p:nvPr/>
        </p:nvSpPr>
        <p:spPr>
          <a:xfrm>
            <a:off x="4572000" y="1491370"/>
            <a:ext cx="289283" cy="265904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51435" tIns="25718" rIns="51435" bIns="257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graphicFrame>
        <p:nvGraphicFramePr>
          <p:cNvPr id="54" name="Chart 53"/>
          <p:cNvGraphicFramePr/>
          <p:nvPr>
            <p:extLst>
              <p:ext uri="{D42A27DB-BD31-4B8C-83A1-F6EECF244321}">
                <p14:modId xmlns:p14="http://schemas.microsoft.com/office/powerpoint/2010/main" val="3803592958"/>
              </p:ext>
            </p:extLst>
          </p:nvPr>
        </p:nvGraphicFramePr>
        <p:xfrm>
          <a:off x="5176750" y="852755"/>
          <a:ext cx="2559689" cy="17766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5" name="TextBox 54"/>
          <p:cNvSpPr txBox="1"/>
          <p:nvPr/>
        </p:nvSpPr>
        <p:spPr>
          <a:xfrm>
            <a:off x="2248970" y="3762076"/>
            <a:ext cx="498886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Research</a:t>
            </a:r>
            <a:r>
              <a:rPr lang="en-US" sz="1013" dirty="0"/>
              <a:t>: Mars, Proposal, DTM, </a:t>
            </a:r>
            <a:r>
              <a:rPr lang="en-US" sz="1013" dirty="0" err="1"/>
              <a:t>HiRISE</a:t>
            </a:r>
            <a:r>
              <a:rPr lang="en-US" sz="1013" dirty="0"/>
              <a:t>, Machine Learning, Deep Nets, Bayesian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248972" y="4000818"/>
            <a:ext cx="189987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Family</a:t>
            </a:r>
            <a:r>
              <a:rPr lang="en-US" sz="1013" dirty="0"/>
              <a:t>: Mom, House, Mexico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1789992" y="3007905"/>
            <a:ext cx="5036539" cy="5599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13" dirty="0" err="1"/>
              <a:t>Igual</a:t>
            </a:r>
            <a:r>
              <a:rPr lang="en-US" sz="1013" dirty="0"/>
              <a:t> que antes, </a:t>
            </a:r>
            <a:r>
              <a:rPr lang="en-US" sz="1013" dirty="0" err="1"/>
              <a:t>nuestros</a:t>
            </a:r>
            <a:r>
              <a:rPr lang="en-US" sz="1013" dirty="0"/>
              <a:t> features son palabras.</a:t>
            </a:r>
          </a:p>
          <a:p>
            <a:endParaRPr lang="en-US" sz="1013" dirty="0"/>
          </a:p>
          <a:p>
            <a:r>
              <a:rPr lang="en-US" sz="1013" dirty="0" err="1"/>
              <a:t>Cada</a:t>
            </a:r>
            <a:r>
              <a:rPr lang="en-US" sz="1013" dirty="0"/>
              <a:t> </a:t>
            </a:r>
            <a:r>
              <a:rPr lang="en-US" sz="1013" dirty="0" err="1"/>
              <a:t>topico</a:t>
            </a:r>
            <a:r>
              <a:rPr lang="en-US" sz="1013" dirty="0"/>
              <a:t> </a:t>
            </a:r>
            <a:r>
              <a:rPr lang="en-US" sz="1013" dirty="0" err="1"/>
              <a:t>tiene</a:t>
            </a:r>
            <a:r>
              <a:rPr lang="en-US" sz="1013" dirty="0"/>
              <a:t> palabras que </a:t>
            </a:r>
            <a:r>
              <a:rPr lang="en-US" sz="1013" dirty="0" err="1"/>
              <a:t>los</a:t>
            </a:r>
            <a:r>
              <a:rPr lang="en-US" sz="1013" dirty="0"/>
              <a:t> </a:t>
            </a:r>
            <a:r>
              <a:rPr lang="en-US" sz="1013" dirty="0" err="1"/>
              <a:t>caracterizan</a:t>
            </a:r>
            <a:r>
              <a:rPr lang="en-US" sz="1013" dirty="0"/>
              <a:t>.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48972" y="4221527"/>
            <a:ext cx="322556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Promotions</a:t>
            </a:r>
            <a:r>
              <a:rPr lang="en-US" sz="1013" dirty="0"/>
              <a:t>: Computer, PS4, Cheap, Amazon, Deal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248972" y="4446588"/>
            <a:ext cx="3276859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b="1" dirty="0"/>
              <a:t>Classes</a:t>
            </a:r>
            <a:r>
              <a:rPr lang="en-US" sz="1013" dirty="0"/>
              <a:t>: Grades, Homework, Questions, Office Time</a:t>
            </a:r>
          </a:p>
        </p:txBody>
      </p:sp>
    </p:spTree>
    <p:extLst>
      <p:ext uri="{BB962C8B-B14F-4D97-AF65-F5344CB8AC3E}">
        <p14:creationId xmlns:p14="http://schemas.microsoft.com/office/powerpoint/2010/main" val="28136612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Ejemplos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http://everynoise.com</a:t>
            </a:r>
            <a:r>
              <a:rPr lang="es-MX" dirty="0" smtClean="0">
                <a:hlinkClick r:id="rId2"/>
              </a:rPr>
              <a:t>/</a:t>
            </a:r>
            <a:endParaRPr lang="es-MX" dirty="0" smtClean="0"/>
          </a:p>
          <a:p>
            <a:r>
              <a:rPr lang="es-MX" dirty="0">
                <a:hlinkClick r:id="rId3"/>
              </a:rPr>
              <a:t>https://cs.stanford.edu/people/karpathy/tsnejs</a:t>
            </a:r>
            <a:r>
              <a:rPr lang="es-MX" dirty="0" smtClean="0">
                <a:hlinkClick r:id="rId3"/>
              </a:rPr>
              <a:t>/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145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057275"/>
            <a:ext cx="6115050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913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 smtClean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 smtClean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 smtClean="0"/>
              <a:t>Vayan formando sus equipos oportunamente.</a:t>
            </a:r>
            <a:endParaRPr lang="es-MX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Los tutoriales de Python van a estar disponibles toda la clase</a:t>
            </a:r>
          </a:p>
          <a:p>
            <a:r>
              <a:rPr lang="es-MX" dirty="0" smtClean="0"/>
              <a:t>El machote para el reporte final ya esta en la pagina web.</a:t>
            </a:r>
          </a:p>
          <a:p>
            <a:r>
              <a:rPr lang="es-MX" dirty="0" smtClean="0"/>
              <a:t>La fecha de entrega es la última clase del curso,  18 de Septiembre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Examen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819820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Va a salir del material de los </a:t>
            </a:r>
            <a:r>
              <a:rPr lang="es-MX" dirty="0" err="1" smtClean="0"/>
              <a:t>slides</a:t>
            </a:r>
            <a:r>
              <a:rPr lang="es-MX" dirty="0" smtClean="0"/>
              <a:t>.</a:t>
            </a:r>
          </a:p>
          <a:p>
            <a:pPr lvl="1"/>
            <a:r>
              <a:rPr lang="es-MX" dirty="0" smtClean="0"/>
              <a:t>No pregunto nada que no venga en los </a:t>
            </a:r>
            <a:r>
              <a:rPr lang="es-MX" dirty="0" err="1" smtClean="0"/>
              <a:t>slides</a:t>
            </a:r>
            <a:endParaRPr lang="es-MX" dirty="0" smtClean="0"/>
          </a:p>
          <a:p>
            <a:r>
              <a:rPr lang="es-MX" dirty="0" smtClean="0"/>
              <a:t>Es la segunda mitad de la siguiente clase.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4997910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2948</TotalTime>
  <Words>738</Words>
  <Application>Microsoft Office PowerPoint</Application>
  <PresentationFormat>Presentación en pantalla (16:9)</PresentationFormat>
  <Paragraphs>173</Paragraphs>
  <Slides>37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3" baseType="lpstr">
      <vt:lpstr>Arvo</vt:lpstr>
      <vt:lpstr>Roboto Condensed</vt:lpstr>
      <vt:lpstr>Arial</vt:lpstr>
      <vt:lpstr>Roboto Condensed Light</vt:lpstr>
      <vt:lpstr>Courier New</vt:lpstr>
      <vt:lpstr>Salerio template</vt:lpstr>
      <vt:lpstr>Introducción a la Ciencia de Datos</vt:lpstr>
      <vt:lpstr>Noticias del día</vt:lpstr>
      <vt:lpstr>Presentación de PowerPoint</vt:lpstr>
      <vt:lpstr>Presentación de PowerPoint</vt:lpstr>
      <vt:lpstr>Anuncios parroquiales</vt:lpstr>
      <vt:lpstr>Proyecto Final</vt:lpstr>
      <vt:lpstr>Recursos</vt:lpstr>
      <vt:lpstr>Anuncios parroquiales</vt:lpstr>
      <vt:lpstr>Recursos</vt:lpstr>
      <vt:lpstr>Machine Learning</vt:lpstr>
      <vt:lpstr>Presentación de PowerPoint</vt:lpstr>
      <vt:lpstr>Temas</vt:lpstr>
      <vt:lpstr>Introducción</vt:lpstr>
      <vt:lpstr>Introducción</vt:lpstr>
      <vt:lpstr>Introducción</vt:lpstr>
      <vt:lpstr>Introducción</vt:lpstr>
      <vt:lpstr>Introducción</vt:lpstr>
      <vt:lpstr>Introducción</vt:lpstr>
      <vt:lpstr>Machine Learning </vt:lpstr>
      <vt:lpstr>Machine Learning</vt:lpstr>
      <vt:lpstr>Que es Machine Learning</vt:lpstr>
      <vt:lpstr>Que es Machine Learning</vt:lpstr>
      <vt:lpstr>Big Data</vt:lpstr>
      <vt:lpstr>1er mensaje</vt:lpstr>
      <vt:lpstr>2ndo mensaje</vt:lpstr>
      <vt:lpstr>Cómo supieron?</vt:lpstr>
      <vt:lpstr>Entrenamiento Supervisado</vt:lpstr>
      <vt:lpstr>Presentación de PowerPoint</vt:lpstr>
      <vt:lpstr>Métodos de validación</vt:lpstr>
      <vt:lpstr>Ejemplos</vt:lpstr>
      <vt:lpstr>Presentación de PowerPoint</vt:lpstr>
      <vt:lpstr>Otro paradigma</vt:lpstr>
      <vt:lpstr>Actividad grupal</vt:lpstr>
      <vt:lpstr>Actividad grupal</vt:lpstr>
      <vt:lpstr>Descubrimiento de conocimiento</vt:lpstr>
      <vt:lpstr>Presentación de PowerPoint</vt:lpstr>
      <vt:lpstr>Ejemplos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25</cp:revision>
  <dcterms:modified xsi:type="dcterms:W3CDTF">2018-09-04T23:55:24Z</dcterms:modified>
</cp:coreProperties>
</file>